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7" r:id="rId9"/>
    <p:sldId id="257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554" autoAdjust="0"/>
  </p:normalViewPr>
  <p:slideViewPr>
    <p:cSldViewPr snapToGrid="0">
      <p:cViewPr varScale="1">
        <p:scale>
          <a:sx n="141" d="100"/>
          <a:sy n="141" d="100"/>
        </p:scale>
        <p:origin x="72" y="2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E314E-7BC0-4E5E-B7DA-C38F2CE1E0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890569-5E5A-4B35-B1EF-65E26CF9B1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10371-73AE-4042-8415-AEC958FA3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F521B-E39C-46AA-A98E-8B18A3F23B1C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2C965-4FBB-43EA-9F31-BD0FC56D5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C44B0-5972-4A43-B230-394ED65A6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A50E8-138F-408A-9FE2-79F8BA76A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317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02D4E-9DDF-45A3-8DD9-265248AD0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DB7F18-FB50-43F2-B96A-F5A77E1965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0F47D-2C35-4557-B78D-2AD87299A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F521B-E39C-46AA-A98E-8B18A3F23B1C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D7C93-BF60-4615-B7D6-D449388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EF1CD-9154-4EC4-A413-BBF13A1DD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A50E8-138F-408A-9FE2-79F8BA76A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02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44C268-D585-4367-9BC1-C9B9181035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EA23BB-02B1-4B3E-A726-639E0A0FF3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4ED20-7321-4E23-9797-517334C5A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F521B-E39C-46AA-A98E-8B18A3F23B1C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E23CA-24FF-400F-9AC8-C62586212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1856D-A01E-465F-A03A-D799C1360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A50E8-138F-408A-9FE2-79F8BA76A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33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3222B-09D3-4884-9460-D834291B6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0B97C-0475-4700-AA0E-07E97B44E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24C74-374D-47E1-A2ED-03CBDEEC6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F521B-E39C-46AA-A98E-8B18A3F23B1C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112B5-E837-4422-8FCD-9FC9F834A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89F0A-A09B-4EE2-8566-60C13BED7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A50E8-138F-408A-9FE2-79F8BA76A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105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784AA-E76E-4F27-BFB2-6979BDBF1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A424C-EA95-433E-A7E5-631F6A164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754DD-BA32-4004-A1A9-6600B63CA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F521B-E39C-46AA-A98E-8B18A3F23B1C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A94C5-F8C6-4AC8-8BCA-3694E53DC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2A49F9-8F28-4700-BF03-DE0F6A6E0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A50E8-138F-408A-9FE2-79F8BA76A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409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66F19-A6E7-4606-935E-87B81F663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BCB3F-63EB-4C15-BE49-B8A38F289E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32A650-68D7-41A7-8F25-E3C28F4F6D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B432E7-E1B8-4535-A58A-747CB6D36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F521B-E39C-46AA-A98E-8B18A3F23B1C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A83B33-0C83-4CC2-8AC0-50FFB6791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A0DF11-22C3-4DC6-AC1A-B12D3B7FB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A50E8-138F-408A-9FE2-79F8BA76A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647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99D23-9694-4518-B5AA-1B5FE4169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B51473-1DFE-4C1E-970D-058B02694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D1855-E6AD-4B01-985D-7495891B41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A5EBAF-54F1-4ECA-A376-0B03A7D18B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D65DF7-186F-4EA7-BA21-A9DAF15B0B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C3730-FD84-43D6-80E1-C3B12AB9D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F521B-E39C-46AA-A98E-8B18A3F23B1C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C940D8-55DC-48FC-B953-445F9F9BB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63500B-E290-4261-9591-500F5B753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A50E8-138F-408A-9FE2-79F8BA76A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890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7AF00-ABFF-4DA3-BA7D-79C6382DB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075619-B019-49DE-9D5C-F2A87CC48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F521B-E39C-46AA-A98E-8B18A3F23B1C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02E199-FBFB-40EE-9D2C-4ADA4000E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8A56BA-DE37-4280-B83E-55F18E47A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A50E8-138F-408A-9FE2-79F8BA76A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4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6B92B9-71F0-4A62-A96E-D02C640BF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F521B-E39C-46AA-A98E-8B18A3F23B1C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70DC2C-D6B7-4F13-9F10-4A3B0AC97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450F8-6FA7-4AB9-8F8F-B8A15F40E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A50E8-138F-408A-9FE2-79F8BA76A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18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EF4C1-BA0E-4EAA-8220-D76C3A2B4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C0201-9BEC-4116-A10D-C64BE9D49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B6DB6F-29FA-4F65-8626-A0AE55B714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D313D6-28EA-4114-9C0F-328DCB405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F521B-E39C-46AA-A98E-8B18A3F23B1C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88140-F92F-4856-AE41-8C1D277EF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A28CDA-EB58-46E0-A167-87A2EAA76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A50E8-138F-408A-9FE2-79F8BA76A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03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ACFBC-B36D-4726-B890-3E76BD06D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224429-C6F1-4981-9266-DEFE14C463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9C9082-66FB-4E5C-813A-920BAE5561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6EFB38-A5F2-4C05-B10C-D45723CA1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F521B-E39C-46AA-A98E-8B18A3F23B1C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90C9EF-DFAE-4720-BFB9-22E3C3398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C61670-6194-47D7-8296-F6A7DBB48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A50E8-138F-408A-9FE2-79F8BA76A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52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D58758-D10A-4DA7-AD81-BE7E64FD3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C1AF65-3D05-4A59-891E-D5FD06350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216BB-689B-4ECF-B61A-495BEB84D6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F521B-E39C-46AA-A98E-8B18A3F23B1C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442C41-C6BE-4C24-BE05-C678F97BE1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1BF81-73FC-471F-A940-F705D27E8B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A50E8-138F-408A-9FE2-79F8BA76A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06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D7667-8FB6-4648-9B3A-3D7D68DAF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3152"/>
            <a:ext cx="9144000" cy="1702022"/>
          </a:xfrm>
        </p:spPr>
        <p:txBody>
          <a:bodyPr>
            <a:normAutofit/>
          </a:bodyPr>
          <a:lstStyle/>
          <a:p>
            <a:r>
              <a:rPr lang="en-US" sz="4000"/>
              <a:t>Lab 26. </a:t>
            </a:r>
            <a:r>
              <a:rPr lang="en-US" sz="4000" dirty="0"/>
              <a:t>0 to 9 Counter with Display</a:t>
            </a:r>
          </a:p>
        </p:txBody>
      </p:sp>
    </p:spTree>
    <p:extLst>
      <p:ext uri="{BB962C8B-B14F-4D97-AF65-F5344CB8AC3E}">
        <p14:creationId xmlns:p14="http://schemas.microsoft.com/office/powerpoint/2010/main" val="2430379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BE428-88FF-44F8-A58A-FD1D7F506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062FB-4BD8-4721-AAE6-E5F199D58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sure the direction of IC is correct</a:t>
            </a:r>
          </a:p>
          <a:p>
            <a:r>
              <a:rPr lang="en-US" dirty="0"/>
              <a:t>When making connections, check each pin of the IC, if it’s properly connected, don’t miss any pin.</a:t>
            </a:r>
          </a:p>
          <a:p>
            <a:r>
              <a:rPr lang="en-US" dirty="0"/>
              <a:t>Put 555 as left as possible on the breadboard to get more space to make the connections</a:t>
            </a:r>
          </a:p>
          <a:p>
            <a:r>
              <a:rPr lang="en-US" dirty="0"/>
              <a:t>Don’t press 7 segment display too deep, otherwise, you cannot find the place of the pin.</a:t>
            </a:r>
          </a:p>
          <a:p>
            <a:r>
              <a:rPr lang="en-US" dirty="0"/>
              <a:t>Each IC circuit is placed in the center of the breadboard, so each pin occupies one single column</a:t>
            </a:r>
          </a:p>
        </p:txBody>
      </p:sp>
    </p:spTree>
    <p:extLst>
      <p:ext uri="{BB962C8B-B14F-4D97-AF65-F5344CB8AC3E}">
        <p14:creationId xmlns:p14="http://schemas.microsoft.com/office/powerpoint/2010/main" val="3135687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9753E-92E9-41A5-806C-8E8F31D36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330DA-DC10-4377-A710-3425B465B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allowed to work as a group, at most two people</a:t>
            </a:r>
          </a:p>
          <a:p>
            <a:endParaRPr lang="en-US" dirty="0"/>
          </a:p>
          <a:p>
            <a:r>
              <a:rPr lang="en-US" dirty="0"/>
              <a:t>Demonstrate that 0 to 9 can be displayed in turn. If not checked in class, submit the result to canvas.</a:t>
            </a:r>
          </a:p>
        </p:txBody>
      </p:sp>
    </p:spTree>
    <p:extLst>
      <p:ext uri="{BB962C8B-B14F-4D97-AF65-F5344CB8AC3E}">
        <p14:creationId xmlns:p14="http://schemas.microsoft.com/office/powerpoint/2010/main" val="1201579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7A7B3-BD63-4F2C-AF01-6326F73A0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FC15B-9333-4764-B601-19B8B91FE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555 Timer IC</a:t>
            </a:r>
          </a:p>
        </p:txBody>
      </p:sp>
      <p:pic>
        <p:nvPicPr>
          <p:cNvPr id="5" name="Picture 4" descr="NE555P - 555 Timer IC - HackerSpace.ie">
            <a:extLst>
              <a:ext uri="{FF2B5EF4-FFF2-40B4-BE49-F238E27FC236}">
                <a16:creationId xmlns:a16="http://schemas.microsoft.com/office/drawing/2014/main" id="{50DB3792-2D5B-48C4-A598-A7EA7DBFA3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016" y="2726932"/>
            <a:ext cx="3450031" cy="3450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9DD184C3-554C-4C1A-ADE6-CFC6A42A9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21" y="2319338"/>
            <a:ext cx="3886200" cy="3857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A613D7-4869-498F-8451-728F8E2EA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621" y="359682"/>
            <a:ext cx="3952875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50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7A7B3-BD63-4F2C-AF01-6326F73A0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FC15B-9333-4764-B601-19B8B91FE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4520 IC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F797AB-00F0-4DDF-8831-0AE330D9C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829" y="1690688"/>
            <a:ext cx="4438650" cy="503872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41DEECA-3EB9-4760-8FFD-97C959262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382" y="68284"/>
            <a:ext cx="1487384" cy="148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E1A2FA-D2C9-445A-95F6-456FF2101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302" y="2616721"/>
            <a:ext cx="492442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075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7A7B3-BD63-4F2C-AF01-6326F73A0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FC15B-9333-4764-B601-19B8B91FE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4511 IC</a:t>
            </a:r>
          </a:p>
        </p:txBody>
      </p:sp>
      <p:pic>
        <p:nvPicPr>
          <p:cNvPr id="2050" name="Picture 2" descr="CD4511 - A BCD to 7-Segment Display Driver Chip">
            <a:extLst>
              <a:ext uri="{FF2B5EF4-FFF2-40B4-BE49-F238E27FC236}">
                <a16:creationId xmlns:a16="http://schemas.microsoft.com/office/drawing/2014/main" id="{4D8CBA4A-87F9-4E54-AF28-792D9455F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714844" y="1826853"/>
            <a:ext cx="3578677" cy="398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mazon.com: Electronic component Quickbuying 10pcs CD4511 CD4511BE 4511  CMOS BCD to 7 Segment Latch Decoder IC : Industrial &amp;amp; Scientific">
            <a:extLst>
              <a:ext uri="{FF2B5EF4-FFF2-40B4-BE49-F238E27FC236}">
                <a16:creationId xmlns:a16="http://schemas.microsoft.com/office/drawing/2014/main" id="{E84713CC-9FAF-4034-9190-19D936A18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618" y="2093459"/>
            <a:ext cx="3381375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526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7A7B3-BD63-4F2C-AF01-6326F73A0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FC15B-9333-4764-B601-19B8B91FE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4511 IC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D6D289-9646-4224-8857-1C9824166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76572"/>
            <a:ext cx="4767939" cy="23954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7A4D2A-DE07-4D47-9BD4-E3D3B9836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04501"/>
            <a:ext cx="5702701" cy="4595774"/>
          </a:xfrm>
          <a:prstGeom prst="rect">
            <a:avLst/>
          </a:prstGeom>
        </p:spPr>
      </p:pic>
      <p:pic>
        <p:nvPicPr>
          <p:cNvPr id="1026" name="Picture 2" descr="Electronics: IC 4511">
            <a:extLst>
              <a:ext uri="{FF2B5EF4-FFF2-40B4-BE49-F238E27FC236}">
                <a16:creationId xmlns:a16="http://schemas.microsoft.com/office/drawing/2014/main" id="{8157841B-5279-4FDA-892D-60B212EB4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82" y="4796799"/>
            <a:ext cx="3048000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972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FC15B-9333-4764-B601-19B8B91FE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914" y="1058182"/>
            <a:ext cx="10515600" cy="4351338"/>
          </a:xfrm>
        </p:spPr>
        <p:txBody>
          <a:bodyPr/>
          <a:lstStyle/>
          <a:p>
            <a:r>
              <a:rPr lang="en-US" dirty="0"/>
              <a:t>7 segment display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242C63-E090-4825-AD60-AF53BCE09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533" y="1941646"/>
            <a:ext cx="2839312" cy="38579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E828BE-43F6-4C6B-8B02-1DF22D0BE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418" y="961212"/>
            <a:ext cx="3261706" cy="524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81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7A7B3-BD63-4F2C-AF01-6326F73A0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design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5F68171-1006-4C59-B1A6-F933B0A64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1844"/>
            <a:ext cx="12192000" cy="437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43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9E5D4668-F490-4574-B674-A3720110E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233"/>
            <a:ext cx="12192000" cy="5006733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0DE65237-4ADF-43D1-98E0-EF5DE9E1E129}"/>
              </a:ext>
            </a:extLst>
          </p:cNvPr>
          <p:cNvSpPr txBox="1"/>
          <p:nvPr/>
        </p:nvSpPr>
        <p:spPr>
          <a:xfrm>
            <a:off x="247347" y="5187406"/>
            <a:ext cx="1082899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Requirements:</a:t>
            </a:r>
          </a:p>
          <a:p>
            <a:pPr marL="342900" indent="-342900">
              <a:buAutoNum type="arabicParenBoth"/>
            </a:pPr>
            <a:r>
              <a:rPr lang="en-US" sz="3200" b="1" dirty="0"/>
              <a:t>sketch the connections between A, B, C, D and E, F, G, H, I, J.</a:t>
            </a:r>
          </a:p>
          <a:p>
            <a:pPr marL="342900" indent="-342900">
              <a:buAutoNum type="arabicParenBoth"/>
            </a:pPr>
            <a:r>
              <a:rPr lang="en-US" sz="3200" b="1" dirty="0"/>
              <a:t>Build the circuit.</a:t>
            </a:r>
          </a:p>
          <a:p>
            <a:pPr marL="342900" indent="-342900">
              <a:buAutoNum type="arabicParenBoth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869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7A7B3-BD63-4F2C-AF01-6326F73A0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2703"/>
            <a:ext cx="10515600" cy="1325563"/>
          </a:xfrm>
        </p:spPr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FC15B-9333-4764-B601-19B8B91FE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102860"/>
            <a:ext cx="10515600" cy="5383440"/>
          </a:xfrm>
        </p:spPr>
        <p:txBody>
          <a:bodyPr>
            <a:normAutofit fontScale="47500" lnSpcReduction="20000"/>
          </a:bodyPr>
          <a:lstStyle/>
          <a:p>
            <a:pPr algn="l"/>
            <a:r>
              <a:rPr lang="en-US" sz="5100" b="1" i="0" dirty="0">
                <a:solidFill>
                  <a:srgbClr val="000000"/>
                </a:solidFill>
                <a:effectLst/>
                <a:latin typeface="Lato Extended"/>
              </a:rPr>
              <a:t>C1                       </a:t>
            </a:r>
            <a:r>
              <a:rPr lang="el-GR" sz="5100" b="1" i="0" dirty="0">
                <a:solidFill>
                  <a:srgbClr val="000000"/>
                </a:solidFill>
                <a:effectLst/>
                <a:latin typeface="Lato Extended"/>
              </a:rPr>
              <a:t>10μ</a:t>
            </a:r>
            <a:r>
              <a:rPr lang="en-US" sz="5100" b="1" i="0" dirty="0">
                <a:solidFill>
                  <a:srgbClr val="000000"/>
                </a:solidFill>
                <a:effectLst/>
                <a:latin typeface="Lato Extended"/>
              </a:rPr>
              <a:t>F electrolytic capacitor   </a:t>
            </a:r>
          </a:p>
          <a:p>
            <a:pPr algn="l"/>
            <a:r>
              <a:rPr lang="en-US" sz="5100" b="1" i="0" dirty="0">
                <a:solidFill>
                  <a:srgbClr val="000000"/>
                </a:solidFill>
                <a:effectLst/>
                <a:latin typeface="Lato Extended"/>
              </a:rPr>
              <a:t>C2, C3                  0.01</a:t>
            </a:r>
            <a:r>
              <a:rPr lang="el-GR" sz="5100" b="1" i="0" dirty="0">
                <a:solidFill>
                  <a:srgbClr val="000000"/>
                </a:solidFill>
                <a:effectLst/>
                <a:latin typeface="Lato Extended"/>
              </a:rPr>
              <a:t>μ</a:t>
            </a:r>
            <a:r>
              <a:rPr lang="en-US" sz="5100" b="1" i="0" dirty="0">
                <a:solidFill>
                  <a:srgbClr val="000000"/>
                </a:solidFill>
                <a:effectLst/>
                <a:latin typeface="Lato Extended"/>
              </a:rPr>
              <a:t>F Disc capacitor    </a:t>
            </a:r>
            <a:endParaRPr lang="en-US" sz="5100" b="0" i="0" dirty="0">
              <a:solidFill>
                <a:srgbClr val="000000"/>
              </a:solidFill>
              <a:effectLst/>
              <a:latin typeface="Lato Extended"/>
            </a:endParaRPr>
          </a:p>
          <a:p>
            <a:pPr algn="l"/>
            <a:r>
              <a:rPr lang="en-US" sz="5100" b="1" i="0" dirty="0">
                <a:solidFill>
                  <a:srgbClr val="000000"/>
                </a:solidFill>
                <a:effectLst/>
                <a:latin typeface="Lato Extended"/>
              </a:rPr>
              <a:t>D1, D2                 1N4148 Diode       </a:t>
            </a:r>
            <a:endParaRPr lang="en-US" sz="5100" b="0" i="0" dirty="0">
              <a:solidFill>
                <a:srgbClr val="000000"/>
              </a:solidFill>
              <a:effectLst/>
              <a:latin typeface="Lato Extended"/>
            </a:endParaRPr>
          </a:p>
          <a:p>
            <a:pPr algn="l"/>
            <a:r>
              <a:rPr lang="en-US" sz="5100" b="1" i="0" dirty="0">
                <a:solidFill>
                  <a:srgbClr val="000000"/>
                </a:solidFill>
                <a:effectLst/>
                <a:latin typeface="Lato Extended"/>
              </a:rPr>
              <a:t>IC1                       555 timer IC   </a:t>
            </a:r>
            <a:endParaRPr lang="en-US" sz="5100" b="0" i="0" dirty="0">
              <a:solidFill>
                <a:srgbClr val="000000"/>
              </a:solidFill>
              <a:effectLst/>
              <a:latin typeface="Lato Extended"/>
            </a:endParaRPr>
          </a:p>
          <a:p>
            <a:pPr algn="l"/>
            <a:r>
              <a:rPr lang="en-US" sz="5100" b="1" i="0" dirty="0">
                <a:solidFill>
                  <a:srgbClr val="000000"/>
                </a:solidFill>
                <a:effectLst/>
                <a:latin typeface="Lato Extended"/>
              </a:rPr>
              <a:t>IC2                       4520 IC  </a:t>
            </a:r>
            <a:endParaRPr lang="en-US" sz="5100" b="0" i="0" dirty="0">
              <a:solidFill>
                <a:srgbClr val="000000"/>
              </a:solidFill>
              <a:effectLst/>
              <a:latin typeface="Lato Extended"/>
            </a:endParaRPr>
          </a:p>
          <a:p>
            <a:pPr algn="l"/>
            <a:r>
              <a:rPr lang="en-US" sz="5100" b="1" i="0" dirty="0">
                <a:solidFill>
                  <a:srgbClr val="000000"/>
                </a:solidFill>
                <a:effectLst/>
                <a:latin typeface="Lato Extended"/>
              </a:rPr>
              <a:t>IC3                       4511 IC  </a:t>
            </a:r>
            <a:endParaRPr lang="en-US" sz="5100" b="0" i="0" dirty="0">
              <a:solidFill>
                <a:srgbClr val="000000"/>
              </a:solidFill>
              <a:effectLst/>
              <a:latin typeface="Lato Extended"/>
            </a:endParaRPr>
          </a:p>
          <a:p>
            <a:pPr algn="l"/>
            <a:r>
              <a:rPr lang="en-US" sz="5100" b="1" i="0" dirty="0">
                <a:solidFill>
                  <a:srgbClr val="000000"/>
                </a:solidFill>
                <a:effectLst/>
                <a:latin typeface="Lato Extended"/>
              </a:rPr>
              <a:t>L1                         red LED   </a:t>
            </a:r>
            <a:endParaRPr lang="en-US" sz="5100" b="0" i="0" dirty="0">
              <a:solidFill>
                <a:srgbClr val="000000"/>
              </a:solidFill>
              <a:effectLst/>
              <a:latin typeface="Lato Extended"/>
            </a:endParaRPr>
          </a:p>
          <a:p>
            <a:pPr algn="l"/>
            <a:r>
              <a:rPr lang="en-US" sz="5100" b="1" i="0" dirty="0">
                <a:solidFill>
                  <a:srgbClr val="000000"/>
                </a:solidFill>
                <a:effectLst/>
                <a:latin typeface="Lato Extended"/>
              </a:rPr>
              <a:t>R1                         10K</a:t>
            </a:r>
            <a:r>
              <a:rPr lang="el-GR" sz="5100" b="1" i="0" dirty="0">
                <a:solidFill>
                  <a:srgbClr val="000000"/>
                </a:solidFill>
                <a:effectLst/>
                <a:latin typeface="Lato Extended"/>
              </a:rPr>
              <a:t>Ω </a:t>
            </a:r>
            <a:r>
              <a:rPr lang="en-US" sz="5100" b="1" i="0" dirty="0">
                <a:solidFill>
                  <a:srgbClr val="000000"/>
                </a:solidFill>
                <a:effectLst/>
                <a:latin typeface="Lato Extended"/>
              </a:rPr>
              <a:t>resistor(</a:t>
            </a:r>
            <a:r>
              <a:rPr lang="en-US" sz="5100" b="1" i="0" dirty="0" err="1">
                <a:solidFill>
                  <a:srgbClr val="000000"/>
                </a:solidFill>
                <a:effectLst/>
                <a:latin typeface="Lato Extended"/>
              </a:rPr>
              <a:t>brown,black,orange</a:t>
            </a:r>
            <a:r>
              <a:rPr lang="en-US" sz="5100" b="1" i="0" dirty="0">
                <a:solidFill>
                  <a:srgbClr val="000000"/>
                </a:solidFill>
                <a:effectLst/>
                <a:latin typeface="Lato Extended"/>
              </a:rPr>
              <a:t>)</a:t>
            </a:r>
            <a:endParaRPr lang="en-US" sz="5100" b="0" i="0" dirty="0">
              <a:solidFill>
                <a:srgbClr val="000000"/>
              </a:solidFill>
              <a:effectLst/>
              <a:latin typeface="Lato Extended"/>
            </a:endParaRPr>
          </a:p>
          <a:p>
            <a:pPr algn="l"/>
            <a:r>
              <a:rPr lang="en-US" sz="5100" b="1" i="0" dirty="0">
                <a:solidFill>
                  <a:srgbClr val="000000"/>
                </a:solidFill>
                <a:effectLst/>
                <a:latin typeface="Lato Extended"/>
              </a:rPr>
              <a:t>R2                         68K</a:t>
            </a:r>
            <a:r>
              <a:rPr lang="el-GR" sz="5100" b="1" i="0" dirty="0">
                <a:solidFill>
                  <a:srgbClr val="000000"/>
                </a:solidFill>
                <a:effectLst/>
                <a:latin typeface="Lato Extended"/>
              </a:rPr>
              <a:t>Ω </a:t>
            </a:r>
            <a:r>
              <a:rPr lang="en-US" sz="5100" b="1" i="0" dirty="0">
                <a:solidFill>
                  <a:srgbClr val="000000"/>
                </a:solidFill>
                <a:effectLst/>
                <a:latin typeface="Lato Extended"/>
              </a:rPr>
              <a:t>resistor(</a:t>
            </a:r>
            <a:r>
              <a:rPr lang="en-US" sz="5100" b="1" i="0" dirty="0" err="1">
                <a:solidFill>
                  <a:srgbClr val="000000"/>
                </a:solidFill>
                <a:effectLst/>
                <a:latin typeface="Lato Extended"/>
              </a:rPr>
              <a:t>blue,grey,orange</a:t>
            </a:r>
            <a:r>
              <a:rPr lang="en-US" sz="5100" b="1" i="0" dirty="0">
                <a:solidFill>
                  <a:srgbClr val="000000"/>
                </a:solidFill>
                <a:effectLst/>
                <a:latin typeface="Lato Extended"/>
              </a:rPr>
              <a:t>) </a:t>
            </a:r>
          </a:p>
          <a:p>
            <a:pPr algn="l"/>
            <a:r>
              <a:rPr lang="en-US" sz="5100" b="1" i="0" dirty="0">
                <a:solidFill>
                  <a:srgbClr val="000000"/>
                </a:solidFill>
                <a:effectLst/>
                <a:latin typeface="Lato Extended"/>
              </a:rPr>
              <a:t>R4                         1K</a:t>
            </a:r>
            <a:r>
              <a:rPr lang="el-GR" sz="5100" b="1" i="0" dirty="0">
                <a:solidFill>
                  <a:srgbClr val="000000"/>
                </a:solidFill>
                <a:effectLst/>
                <a:latin typeface="Lato Extended"/>
              </a:rPr>
              <a:t>Ω </a:t>
            </a:r>
            <a:r>
              <a:rPr lang="en-US" sz="5100" b="1" i="0" dirty="0">
                <a:solidFill>
                  <a:srgbClr val="000000"/>
                </a:solidFill>
                <a:effectLst/>
                <a:latin typeface="Lato Extended"/>
              </a:rPr>
              <a:t>resistor(</a:t>
            </a:r>
            <a:r>
              <a:rPr lang="en-US" sz="5100" b="1" i="0" dirty="0" err="1">
                <a:solidFill>
                  <a:srgbClr val="000000"/>
                </a:solidFill>
                <a:effectLst/>
                <a:latin typeface="Lato Extended"/>
              </a:rPr>
              <a:t>brown,black,red</a:t>
            </a:r>
            <a:r>
              <a:rPr lang="en-US" sz="5100" b="1" i="0" dirty="0">
                <a:solidFill>
                  <a:srgbClr val="000000"/>
                </a:solidFill>
                <a:effectLst/>
                <a:latin typeface="Lato Extended"/>
              </a:rPr>
              <a:t>)  </a:t>
            </a:r>
            <a:endParaRPr lang="en-US" sz="5100" b="0" i="0" dirty="0">
              <a:solidFill>
                <a:srgbClr val="000000"/>
              </a:solidFill>
              <a:effectLst/>
              <a:latin typeface="Lato Extended"/>
            </a:endParaRPr>
          </a:p>
          <a:p>
            <a:pPr algn="l"/>
            <a:r>
              <a:rPr lang="en-US" sz="5100" b="1" i="0" dirty="0">
                <a:solidFill>
                  <a:srgbClr val="000000"/>
                </a:solidFill>
                <a:effectLst/>
                <a:latin typeface="Lato Extended"/>
              </a:rPr>
              <a:t>R3, R6, R7, R8      220</a:t>
            </a:r>
            <a:r>
              <a:rPr lang="el-GR" sz="5100" b="1" i="0" dirty="0">
                <a:solidFill>
                  <a:srgbClr val="000000"/>
                </a:solidFill>
                <a:effectLst/>
                <a:latin typeface="Lato Extended"/>
              </a:rPr>
              <a:t>Ω </a:t>
            </a:r>
            <a:r>
              <a:rPr lang="en-US" sz="5100" b="1" i="0" dirty="0">
                <a:solidFill>
                  <a:srgbClr val="000000"/>
                </a:solidFill>
                <a:effectLst/>
                <a:latin typeface="Lato Extended"/>
              </a:rPr>
              <a:t>resistor(</a:t>
            </a:r>
            <a:r>
              <a:rPr lang="en-US" sz="5100" b="1" i="0" dirty="0" err="1">
                <a:solidFill>
                  <a:srgbClr val="000000"/>
                </a:solidFill>
                <a:effectLst/>
                <a:latin typeface="Lato Extended"/>
              </a:rPr>
              <a:t>red,red,brown</a:t>
            </a:r>
            <a:r>
              <a:rPr lang="en-US" sz="5100" b="1" i="0" dirty="0">
                <a:solidFill>
                  <a:srgbClr val="000000"/>
                </a:solidFill>
                <a:effectLst/>
                <a:latin typeface="Lato Extended"/>
              </a:rPr>
              <a:t>)  </a:t>
            </a:r>
          </a:p>
          <a:p>
            <a:pPr algn="l"/>
            <a:r>
              <a:rPr lang="en-US" sz="5100" b="1" i="0" dirty="0">
                <a:solidFill>
                  <a:srgbClr val="000000"/>
                </a:solidFill>
                <a:effectLst/>
                <a:latin typeface="Lato Extended"/>
              </a:rPr>
              <a:t>R5                         4.7K</a:t>
            </a:r>
            <a:r>
              <a:rPr lang="el-GR" sz="5100" b="1" i="0" dirty="0">
                <a:solidFill>
                  <a:srgbClr val="000000"/>
                </a:solidFill>
                <a:effectLst/>
                <a:latin typeface="Lato Extended"/>
              </a:rPr>
              <a:t>Ω </a:t>
            </a:r>
            <a:r>
              <a:rPr lang="en-US" sz="5100" b="1" i="0" dirty="0">
                <a:solidFill>
                  <a:srgbClr val="000000"/>
                </a:solidFill>
                <a:effectLst/>
                <a:latin typeface="Lato Extended"/>
              </a:rPr>
              <a:t>resistor(</a:t>
            </a:r>
            <a:r>
              <a:rPr lang="en-US" sz="5100" b="1" i="0" dirty="0" err="1">
                <a:solidFill>
                  <a:srgbClr val="000000"/>
                </a:solidFill>
                <a:effectLst/>
                <a:latin typeface="Lato Extended"/>
              </a:rPr>
              <a:t>yellow,violet,red</a:t>
            </a:r>
            <a:r>
              <a:rPr lang="en-US" sz="5100" b="1" i="0" dirty="0">
                <a:solidFill>
                  <a:srgbClr val="000000"/>
                </a:solidFill>
                <a:effectLst/>
                <a:latin typeface="Lato Extended"/>
              </a:rPr>
              <a:t>)  </a:t>
            </a:r>
            <a:endParaRPr lang="en-US" sz="5100" b="0" i="0" dirty="0">
              <a:solidFill>
                <a:srgbClr val="000000"/>
              </a:solidFill>
              <a:effectLst/>
              <a:latin typeface="Lato Extended"/>
            </a:endParaRPr>
          </a:p>
          <a:p>
            <a:pPr algn="l"/>
            <a:r>
              <a:rPr lang="en-US" sz="5100" b="1" i="0" dirty="0">
                <a:solidFill>
                  <a:srgbClr val="000000"/>
                </a:solidFill>
                <a:effectLst/>
                <a:latin typeface="Lato Extended"/>
              </a:rPr>
              <a:t>S1                         pushbutton switch   </a:t>
            </a:r>
            <a:endParaRPr lang="en-US" sz="5100" b="0" i="0" dirty="0">
              <a:solidFill>
                <a:srgbClr val="000000"/>
              </a:solidFill>
              <a:effectLst/>
              <a:latin typeface="Lato Extended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33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280</Words>
  <Application>Microsoft Office PowerPoint</Application>
  <PresentationFormat>宽屏</PresentationFormat>
  <Paragraphs>38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Lato Extended</vt:lpstr>
      <vt:lpstr>Arial</vt:lpstr>
      <vt:lpstr>Calibri</vt:lpstr>
      <vt:lpstr>Calibri Light</vt:lpstr>
      <vt:lpstr>Office Theme</vt:lpstr>
      <vt:lpstr>Lab 26. 0 to 9 Counter with Display</vt:lpstr>
      <vt:lpstr>IC circuits</vt:lpstr>
      <vt:lpstr>IC circuits</vt:lpstr>
      <vt:lpstr>IC circuits</vt:lpstr>
      <vt:lpstr>IC circuits</vt:lpstr>
      <vt:lpstr>PowerPoint 演示文稿</vt:lpstr>
      <vt:lpstr>Circuit design</vt:lpstr>
      <vt:lpstr>PowerPoint 演示文稿</vt:lpstr>
      <vt:lpstr>Components</vt:lpstr>
      <vt:lpstr>Some tips</vt:lpstr>
      <vt:lpstr>Requirements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15. 0 to 9 Counter with Display</dc:title>
  <dc:creator>Xing, Yuan</dc:creator>
  <cp:lastModifiedBy>Xing, Yuan</cp:lastModifiedBy>
  <cp:revision>10</cp:revision>
  <dcterms:created xsi:type="dcterms:W3CDTF">2021-11-03T17:30:13Z</dcterms:created>
  <dcterms:modified xsi:type="dcterms:W3CDTF">2022-04-27T12:48:19Z</dcterms:modified>
</cp:coreProperties>
</file>